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14"/>
  </p:notesMasterIdLst>
  <p:handoutMasterIdLst>
    <p:handoutMasterId r:id="rId15"/>
  </p:handoutMasterIdLst>
  <p:sldIdLst>
    <p:sldId id="256" r:id="rId2"/>
    <p:sldId id="302" r:id="rId3"/>
    <p:sldId id="304" r:id="rId4"/>
    <p:sldId id="305" r:id="rId5"/>
    <p:sldId id="312" r:id="rId6"/>
    <p:sldId id="313" r:id="rId7"/>
    <p:sldId id="308" r:id="rId8"/>
    <p:sldId id="309" r:id="rId9"/>
    <p:sldId id="310" r:id="rId10"/>
    <p:sldId id="306" r:id="rId11"/>
    <p:sldId id="314" r:id="rId12"/>
    <p:sldId id="307" r:id="rId13"/>
  </p:sldIdLst>
  <p:sldSz cx="9144000" cy="5143500" type="screen16x9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369"/>
    <a:srgbClr val="EE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845" autoAdjust="0"/>
  </p:normalViewPr>
  <p:slideViewPr>
    <p:cSldViewPr snapToGrid="0">
      <p:cViewPr varScale="1">
        <p:scale>
          <a:sx n="150" d="100"/>
          <a:sy n="150" d="100"/>
        </p:scale>
        <p:origin x="510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F5040D5-F72F-4338-9F78-A71AD869E7CD}" type="datetimeFigureOut">
              <a:rPr lang="en-US"/>
              <a:pPr>
                <a:defRPr/>
              </a:pPr>
              <a:t>2/9/2023</a:t>
            </a:fld>
            <a:endParaRPr lang="en-US" dirty="0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C3F8E25-7CCD-48B9-AADB-0D2F4E8B48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961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D61C420-E6B5-4677-A5F1-C49575355B5A}" type="datetimeFigureOut">
              <a:rPr lang="en-GB"/>
              <a:pPr>
                <a:defRPr/>
              </a:pPr>
              <a:t>09/02/2023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6642B76-E757-4672-AC04-31363F2029C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54395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GB"/>
              <a:t>Safety – no tests</a:t>
            </a:r>
          </a:p>
          <a:p>
            <a:r>
              <a:rPr lang="en-GB"/>
              <a:t>Photos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759207-C7FA-4F83-B797-32A0797398DA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GB"/>
              <a:t>Safety – no tests</a:t>
            </a:r>
          </a:p>
          <a:p>
            <a:r>
              <a:rPr lang="en-GB"/>
              <a:t>Photos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759207-C7FA-4F83-B797-32A0797398DA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047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GB"/>
              <a:t>Safety – no tests</a:t>
            </a:r>
          </a:p>
          <a:p>
            <a:r>
              <a:rPr lang="en-GB"/>
              <a:t>Photos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759207-C7FA-4F83-B797-32A0797398DA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48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GB"/>
              <a:t>Safety – no tests</a:t>
            </a:r>
          </a:p>
          <a:p>
            <a:r>
              <a:rPr lang="en-GB"/>
              <a:t>Photos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759207-C7FA-4F83-B797-32A0797398DA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050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GB"/>
              <a:t>Safety – no tests</a:t>
            </a:r>
          </a:p>
          <a:p>
            <a:r>
              <a:rPr lang="en-GB"/>
              <a:t>Photos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759207-C7FA-4F83-B797-32A0797398DA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370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GB"/>
              <a:t>Safety – no tests</a:t>
            </a:r>
          </a:p>
          <a:p>
            <a:r>
              <a:rPr lang="en-GB"/>
              <a:t>Photos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759207-C7FA-4F83-B797-32A0797398DA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26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GB"/>
              <a:t>Safety – no tests</a:t>
            </a:r>
          </a:p>
          <a:p>
            <a:r>
              <a:rPr lang="en-GB"/>
              <a:t>Photos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759207-C7FA-4F83-B797-32A0797398DA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387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GB"/>
              <a:t>Safety – no tests</a:t>
            </a:r>
          </a:p>
          <a:p>
            <a:r>
              <a:rPr lang="en-GB"/>
              <a:t>Photos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759207-C7FA-4F83-B797-32A0797398DA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087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GB"/>
              <a:t>Safety – no tests</a:t>
            </a:r>
          </a:p>
          <a:p>
            <a:r>
              <a:rPr lang="en-GB"/>
              <a:t>Photos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759207-C7FA-4F83-B797-32A0797398DA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366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GB"/>
              <a:t>Safety – no tests</a:t>
            </a:r>
          </a:p>
          <a:p>
            <a:r>
              <a:rPr lang="en-GB"/>
              <a:t>Photos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759207-C7FA-4F83-B797-32A0797398DA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962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GB"/>
              <a:t>Safety – no tests</a:t>
            </a:r>
          </a:p>
          <a:p>
            <a:r>
              <a:rPr lang="en-GB"/>
              <a:t>Photos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759207-C7FA-4F83-B797-32A0797398DA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077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60698" y="4785996"/>
            <a:ext cx="935038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23529" y="4785996"/>
            <a:ext cx="792163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C1CE441-22AE-4398-8076-CE4009E854C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816"/>
            <a:ext cx="9144000" cy="43815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141480"/>
          </a:xfrm>
          <a:prstGeom prst="rect">
            <a:avLst/>
          </a:prstGeom>
          <a:solidFill>
            <a:srgbClr val="012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02 Dounreay logo 1 white.w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51521" y="303498"/>
            <a:ext cx="2297900" cy="594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551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6779096" cy="857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2937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2937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260698" y="4785996"/>
            <a:ext cx="935038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23529" y="4785996"/>
            <a:ext cx="792163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C1CE441-22AE-4398-8076-CE4009E854C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6779096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7767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4041775" cy="27767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260698" y="4785996"/>
            <a:ext cx="935038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23529" y="4785996"/>
            <a:ext cx="792163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C1CE441-22AE-4398-8076-CE4009E854C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6779096" cy="857250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260698" y="4785996"/>
            <a:ext cx="935038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23529" y="4785996"/>
            <a:ext cx="792163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C1CE441-22AE-4398-8076-CE4009E854C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60698" y="4785996"/>
            <a:ext cx="935038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23529" y="4785996"/>
            <a:ext cx="792163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C1CE441-22AE-4398-8076-CE4009E854C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27584" y="459581"/>
            <a:ext cx="6451104" cy="34623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Click icon to add picture</a:t>
            </a:r>
            <a:endParaRPr lang="en-GB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260698" y="4785996"/>
            <a:ext cx="935038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23529" y="4785996"/>
            <a:ext cx="792163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C1CE441-22AE-4398-8076-CE4009E854C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6779096" cy="857250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260698" y="4785996"/>
            <a:ext cx="935038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23529" y="4785996"/>
            <a:ext cx="792163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C1CE441-22AE-4398-8076-CE4009E854C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260698" y="4785996"/>
            <a:ext cx="935038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23529" y="4785996"/>
            <a:ext cx="792163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C1CE441-22AE-4398-8076-CE4009E854C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29372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41089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725342"/>
            <a:ext cx="4038600" cy="14120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260698" y="4785996"/>
            <a:ext cx="935038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23529" y="4785996"/>
            <a:ext cx="792163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C1CE441-22AE-4398-8076-CE4009E854C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4515966"/>
            <a:ext cx="9144000" cy="627534"/>
          </a:xfrm>
          <a:prstGeom prst="rect">
            <a:avLst/>
          </a:prstGeom>
          <a:solidFill>
            <a:srgbClr val="012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 flipV="1">
            <a:off x="0" y="0"/>
            <a:ext cx="9144000" cy="1168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293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9144000" cy="141480"/>
          </a:xfrm>
          <a:prstGeom prst="rect">
            <a:avLst/>
          </a:prstGeom>
          <a:solidFill>
            <a:srgbClr val="012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02 Dounreay logo 1 white.wmf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7491821" y="4675704"/>
            <a:ext cx="1204370" cy="2995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D6FCFC-218E-41A1-AE29-44F41BD4093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4080637" y="0"/>
            <a:ext cx="847725" cy="2133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GB" sz="1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F7C5A7-4272-408B-AB87-2CE86A579EC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080637" y="4930140"/>
            <a:ext cx="847725" cy="2133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GB" sz="1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12369"/>
        </a:buClr>
        <a:buFont typeface="Arial" charset="0"/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12369"/>
        </a:buClr>
        <a:buFont typeface="Arial" charset="0"/>
        <a:buChar char="–"/>
        <a:defRPr sz="28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12369"/>
        </a:buClr>
        <a:buFont typeface="Arial" charset="0"/>
        <a:buChar char="•"/>
        <a:defRPr sz="2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12369"/>
        </a:buClr>
        <a:buFont typeface="Arial" charset="0"/>
        <a:buChar char="–"/>
        <a:defRPr sz="20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12369"/>
        </a:buClr>
        <a:buFont typeface="Arial" charset="0"/>
        <a:buChar char="»"/>
        <a:defRPr sz="20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4"/>
          <p:cNvSpPr txBox="1">
            <a:spLocks/>
          </p:cNvSpPr>
          <p:nvPr/>
        </p:nvSpPr>
        <p:spPr>
          <a:xfrm>
            <a:off x="1259633" y="4782183"/>
            <a:ext cx="1152525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>
                <a:latin typeface="+mn-lt"/>
              </a:rPr>
              <a:t>08/02/2023</a:t>
            </a: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179513" y="4782183"/>
            <a:ext cx="976313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A92BC5CA-BACA-415D-9342-6503C5256E7A}" type="slidenum">
              <a:rPr lang="en-GB" sz="1200" smtClean="0">
                <a:latin typeface="+mn-lt"/>
              </a:rPr>
              <a:pPr>
                <a:defRPr/>
              </a:pPr>
              <a:t>1</a:t>
            </a:fld>
            <a:endParaRPr lang="en-GB" sz="1200" dirty="0"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 txBox="1">
            <a:spLocks/>
          </p:cNvSpPr>
          <p:nvPr/>
        </p:nvSpPr>
        <p:spPr>
          <a:xfrm>
            <a:off x="1259633" y="4782183"/>
            <a:ext cx="1152525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>
                <a:solidFill>
                  <a:schemeClr val="bg1"/>
                </a:solidFill>
                <a:latin typeface="+mn-lt"/>
              </a:rPr>
              <a:t>08/02/2023</a:t>
            </a:r>
          </a:p>
          <a:p>
            <a:pPr>
              <a:defRPr/>
            </a:pPr>
            <a:endParaRPr lang="en-GB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179513" y="4782183"/>
            <a:ext cx="976313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A92BC5CA-BACA-415D-9342-6503C5256E7A}" type="slidenum">
              <a:rPr lang="en-GB" sz="1200" smtClean="0">
                <a:solidFill>
                  <a:schemeClr val="bg1"/>
                </a:solidFill>
                <a:latin typeface="+mn-lt"/>
              </a:rPr>
              <a:pPr>
                <a:defRPr/>
              </a:pPr>
              <a:t>10</a:t>
            </a:fld>
            <a:endParaRPr lang="en-GB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2AF514-9A04-8CDC-F8FF-5F5B481C7322}"/>
              </a:ext>
            </a:extLst>
          </p:cNvPr>
          <p:cNvSpPr txBox="1"/>
          <p:nvPr/>
        </p:nvSpPr>
        <p:spPr>
          <a:xfrm>
            <a:off x="403225" y="1162050"/>
            <a:ext cx="55911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Direct employment of 1,283: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96% Caithness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2% Sutherland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2% rest of 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Direct ‘labour only’ GVA: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£57.6m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Indirect ‘labour only’ GVA: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£10.5m supplier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£9.3m agency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Total ‘labour only’ GVA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£77.4m </a:t>
            </a:r>
          </a:p>
          <a:p>
            <a:pPr lvl="1"/>
            <a:endParaRPr lang="en-GB" sz="1600" dirty="0"/>
          </a:p>
          <a:p>
            <a:r>
              <a:rPr lang="en-GB" sz="1600" dirty="0"/>
              <a:t>*Excludes non-labour inputs (capital, land, taxes)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B40CC-B0F6-FD8E-871D-8885F67169EE}"/>
              </a:ext>
            </a:extLst>
          </p:cNvPr>
          <p:cNvSpPr txBox="1"/>
          <p:nvPr/>
        </p:nvSpPr>
        <p:spPr>
          <a:xfrm>
            <a:off x="403225" y="381000"/>
            <a:ext cx="843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Dounreay’s 2022 C&amp;S impact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BC83D-DEFE-A024-107C-E7B9C46C6D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910" y="1285875"/>
            <a:ext cx="3622865" cy="2415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76115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 txBox="1">
            <a:spLocks/>
          </p:cNvSpPr>
          <p:nvPr/>
        </p:nvSpPr>
        <p:spPr>
          <a:xfrm>
            <a:off x="1259633" y="4782183"/>
            <a:ext cx="1152525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>
                <a:solidFill>
                  <a:schemeClr val="bg1"/>
                </a:solidFill>
                <a:latin typeface="+mn-lt"/>
              </a:rPr>
              <a:t>08/02/2023</a:t>
            </a: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179513" y="4782183"/>
            <a:ext cx="976313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A92BC5CA-BACA-415D-9342-6503C5256E7A}" type="slidenum">
              <a:rPr lang="en-GB" sz="1200" smtClean="0">
                <a:solidFill>
                  <a:schemeClr val="bg1"/>
                </a:solidFill>
                <a:latin typeface="+mn-lt"/>
              </a:rPr>
              <a:pPr>
                <a:defRPr/>
              </a:pPr>
              <a:t>11</a:t>
            </a:fld>
            <a:endParaRPr lang="en-GB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2AF514-9A04-8CDC-F8FF-5F5B481C7322}"/>
              </a:ext>
            </a:extLst>
          </p:cNvPr>
          <p:cNvSpPr txBox="1"/>
          <p:nvPr/>
        </p:nvSpPr>
        <p:spPr>
          <a:xfrm>
            <a:off x="403225" y="1162050"/>
            <a:ext cx="525250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Energy Act 2004 – NDA socio economic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Climate Change (Scotland) Act 2019 – Just Transition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Similar challenges and opportunities in nuclear decommissioning transition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Stimulate a just transition for: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Dounreay workforce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Dounreay supply chain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Wider area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B40CC-B0F6-FD8E-871D-8885F67169EE}"/>
              </a:ext>
            </a:extLst>
          </p:cNvPr>
          <p:cNvSpPr txBox="1"/>
          <p:nvPr/>
        </p:nvSpPr>
        <p:spPr>
          <a:xfrm>
            <a:off x="403225" y="381000"/>
            <a:ext cx="843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Focus North – Just transition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DEAB17-E21C-036D-F571-7DF6ABE65C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976" y="707507"/>
            <a:ext cx="2230793" cy="3333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79554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CF86650-C994-9F8D-BC51-66BC4AF4A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799" y="823104"/>
            <a:ext cx="2607733" cy="3680384"/>
          </a:xfrm>
          <a:prstGeom prst="rect">
            <a:avLst/>
          </a:prstGeom>
        </p:spPr>
      </p:pic>
      <p:sp>
        <p:nvSpPr>
          <p:cNvPr id="10" name="Date Placeholder 4"/>
          <p:cNvSpPr txBox="1">
            <a:spLocks/>
          </p:cNvSpPr>
          <p:nvPr/>
        </p:nvSpPr>
        <p:spPr>
          <a:xfrm>
            <a:off x="1259633" y="4782183"/>
            <a:ext cx="1152525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>
                <a:solidFill>
                  <a:schemeClr val="bg1"/>
                </a:solidFill>
                <a:latin typeface="+mn-lt"/>
              </a:rPr>
              <a:t>08/02/2023</a:t>
            </a:r>
          </a:p>
          <a:p>
            <a:pPr>
              <a:defRPr/>
            </a:pPr>
            <a:endParaRPr lang="en-GB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179513" y="4782183"/>
            <a:ext cx="976313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A92BC5CA-BACA-415D-9342-6503C5256E7A}" type="slidenum">
              <a:rPr lang="en-GB" sz="1200" smtClean="0">
                <a:solidFill>
                  <a:schemeClr val="bg1"/>
                </a:solidFill>
                <a:latin typeface="+mn-lt"/>
              </a:rPr>
              <a:pPr>
                <a:defRPr/>
              </a:pPr>
              <a:t>12</a:t>
            </a:fld>
            <a:endParaRPr lang="en-GB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2AF514-9A04-8CDC-F8FF-5F5B481C7322}"/>
              </a:ext>
            </a:extLst>
          </p:cNvPr>
          <p:cNvSpPr txBox="1"/>
          <p:nvPr/>
        </p:nvSpPr>
        <p:spPr>
          <a:xfrm>
            <a:off x="403225" y="1162050"/>
            <a:ext cx="581977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Sustainability: Social, economic, environmental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Focus North area is incredibly well (unrivalled?) situated for net-zero transition 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Dounreay funds: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Socio economic activity which drives the transition to net-zero industries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discrete social development activity</a:t>
            </a:r>
          </a:p>
          <a:p>
            <a:pPr lvl="1"/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core component of Dounreay activity can be consider under Just Transition umbrella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B40CC-B0F6-FD8E-871D-8885F67169EE}"/>
              </a:ext>
            </a:extLst>
          </p:cNvPr>
          <p:cNvSpPr txBox="1"/>
          <p:nvPr/>
        </p:nvSpPr>
        <p:spPr>
          <a:xfrm>
            <a:off x="403225" y="381000"/>
            <a:ext cx="843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Focus North – Sustainable future </a:t>
            </a:r>
          </a:p>
        </p:txBody>
      </p:sp>
    </p:spTree>
    <p:extLst>
      <p:ext uri="{BB962C8B-B14F-4D97-AF65-F5344CB8AC3E}">
        <p14:creationId xmlns:p14="http://schemas.microsoft.com/office/powerpoint/2010/main" val="3744425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 txBox="1">
            <a:spLocks/>
          </p:cNvSpPr>
          <p:nvPr/>
        </p:nvSpPr>
        <p:spPr>
          <a:xfrm>
            <a:off x="1259633" y="4782183"/>
            <a:ext cx="1152525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>
                <a:solidFill>
                  <a:schemeClr val="bg1"/>
                </a:solidFill>
                <a:latin typeface="+mn-lt"/>
              </a:rPr>
              <a:t>08/02/2023</a:t>
            </a:r>
          </a:p>
          <a:p>
            <a:pPr>
              <a:defRPr/>
            </a:pPr>
            <a:endParaRPr lang="en-GB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179513" y="4782183"/>
            <a:ext cx="976313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A92BC5CA-BACA-415D-9342-6503C5256E7A}" type="slidenum">
              <a:rPr lang="en-GB" sz="1200" smtClean="0">
                <a:solidFill>
                  <a:schemeClr val="bg1"/>
                </a:solidFill>
                <a:latin typeface="+mn-lt"/>
              </a:rPr>
              <a:pPr>
                <a:defRPr/>
              </a:pPr>
              <a:t>2</a:t>
            </a:fld>
            <a:endParaRPr lang="en-GB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2AF514-9A04-8CDC-F8FF-5F5B481C7322}"/>
              </a:ext>
            </a:extLst>
          </p:cNvPr>
          <p:cNvSpPr txBox="1"/>
          <p:nvPr/>
        </p:nvSpPr>
        <p:spPr>
          <a:xfrm>
            <a:off x="403225" y="1066800"/>
            <a:ext cx="798512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Dounreay team: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Head of Sustainability and Socio Economics - David Calder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Socio Economics Manager - Magnus Davidson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Sustainability Manager - Emily Kearl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Socio Economic Administrator – Dawn Clasper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Sustainability pillars: Social, economic, environmental, (cultural) 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NDA transforming legacies: Decommissioning, environmental, socio-economic, cultural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Focus today will be on </a:t>
            </a:r>
            <a:r>
              <a:rPr lang="en-GB" b="1" dirty="0"/>
              <a:t>social</a:t>
            </a:r>
            <a:r>
              <a:rPr lang="en-GB" dirty="0"/>
              <a:t> and </a:t>
            </a:r>
            <a:r>
              <a:rPr lang="en-GB" b="1" dirty="0"/>
              <a:t>economic</a:t>
            </a:r>
            <a:r>
              <a:rPr lang="en-GB" dirty="0"/>
              <a:t> development underpinned by environmental challenges and opportunities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B40CC-B0F6-FD8E-871D-8885F67169EE}"/>
              </a:ext>
            </a:extLst>
          </p:cNvPr>
          <p:cNvSpPr txBox="1"/>
          <p:nvPr/>
        </p:nvSpPr>
        <p:spPr>
          <a:xfrm>
            <a:off x="403225" y="381000"/>
            <a:ext cx="843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A sustainable future for the North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 txBox="1">
            <a:spLocks/>
          </p:cNvSpPr>
          <p:nvPr/>
        </p:nvSpPr>
        <p:spPr>
          <a:xfrm>
            <a:off x="1259633" y="4782183"/>
            <a:ext cx="1152525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>
                <a:solidFill>
                  <a:schemeClr val="bg1"/>
                </a:solidFill>
                <a:latin typeface="+mn-lt"/>
              </a:rPr>
              <a:t>08/02/2023</a:t>
            </a: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179513" y="4782183"/>
            <a:ext cx="976313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A92BC5CA-BACA-415D-9342-6503C5256E7A}" type="slidenum">
              <a:rPr lang="en-GB" sz="1200" smtClean="0">
                <a:solidFill>
                  <a:schemeClr val="bg1"/>
                </a:solidFill>
                <a:latin typeface="+mn-lt"/>
              </a:rPr>
              <a:pPr>
                <a:defRPr/>
              </a:pPr>
              <a:t>3</a:t>
            </a:fld>
            <a:endParaRPr lang="en-GB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2AF514-9A04-8CDC-F8FF-5F5B481C7322}"/>
              </a:ext>
            </a:extLst>
          </p:cNvPr>
          <p:cNvSpPr txBox="1"/>
          <p:nvPr/>
        </p:nvSpPr>
        <p:spPr>
          <a:xfrm>
            <a:off x="403225" y="1162050"/>
            <a:ext cx="44862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Environment: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Climate and nature crises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Economy: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Recession and weak recovery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Society: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Demographic change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Healthcare, connectivity, transport, increasing inequality, fuel poverty, inflation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Varied timeframes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B40CC-B0F6-FD8E-871D-8885F67169EE}"/>
              </a:ext>
            </a:extLst>
          </p:cNvPr>
          <p:cNvSpPr txBox="1"/>
          <p:nvPr/>
        </p:nvSpPr>
        <p:spPr>
          <a:xfrm>
            <a:off x="403225" y="318178"/>
            <a:ext cx="843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Underpinning challenges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36688A9-B38A-4BB7-4BB0-989880B58C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041489"/>
              </p:ext>
            </p:extLst>
          </p:nvPr>
        </p:nvGraphicFramePr>
        <p:xfrm>
          <a:off x="4969869" y="843482"/>
          <a:ext cx="3869331" cy="3456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9788">
                  <a:extLst>
                    <a:ext uri="{9D8B030D-6E8A-4147-A177-3AD203B41FA5}">
                      <a16:colId xmlns:a16="http://schemas.microsoft.com/office/drawing/2014/main" val="2634235552"/>
                    </a:ext>
                  </a:extLst>
                </a:gridCol>
                <a:gridCol w="851579">
                  <a:extLst>
                    <a:ext uri="{9D8B030D-6E8A-4147-A177-3AD203B41FA5}">
                      <a16:colId xmlns:a16="http://schemas.microsoft.com/office/drawing/2014/main" val="2186721876"/>
                    </a:ext>
                  </a:extLst>
                </a:gridCol>
                <a:gridCol w="1067964">
                  <a:extLst>
                    <a:ext uri="{9D8B030D-6E8A-4147-A177-3AD203B41FA5}">
                      <a16:colId xmlns:a16="http://schemas.microsoft.com/office/drawing/2014/main" val="168225843"/>
                    </a:ext>
                  </a:extLst>
                </a:gridCol>
              </a:tblGrid>
              <a:tr h="360177">
                <a:tc gridSpan="3">
                  <a:txBody>
                    <a:bodyPr/>
                    <a:lstStyle/>
                    <a:p>
                      <a:r>
                        <a:rPr lang="en-GB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Regional area population projections 2016 to 2041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05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05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145584"/>
                  </a:ext>
                </a:extLst>
              </a:tr>
              <a:tr h="360177">
                <a:tc>
                  <a:txBody>
                    <a:bodyPr/>
                    <a:lstStyle/>
                    <a:p>
                      <a:r>
                        <a:rPr lang="en-GB" sz="105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Percentage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858997"/>
                  </a:ext>
                </a:extLst>
              </a:tr>
              <a:tr h="259577"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Caithness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-5,440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-21.1%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258632"/>
                  </a:ext>
                </a:extLst>
              </a:tr>
              <a:tr h="257619"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Sutherland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9669307"/>
                  </a:ext>
                </a:extLst>
              </a:tr>
              <a:tr h="250840"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Easter Ross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-2,986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-13.8%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522131"/>
                  </a:ext>
                </a:extLst>
              </a:tr>
              <a:tr h="271178"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Ross and Cromarty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+804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+8.7%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63436"/>
                  </a:ext>
                </a:extLst>
              </a:tr>
              <a:tr h="257619"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 Ross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+2,897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+12.2%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642925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+9,035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+11.2%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40996"/>
                  </a:ext>
                </a:extLst>
              </a:tr>
              <a:tr h="291516"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Skye and </a:t>
                      </a:r>
                      <a:r>
                        <a:rPr lang="en-GB" sz="105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Lochalsh</a:t>
                      </a:r>
                      <a:endParaRPr lang="en-GB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+1,551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+11.8%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595483"/>
                  </a:ext>
                </a:extLst>
              </a:tr>
              <a:tr h="264398"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Nairn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+874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+6.6%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916680"/>
                  </a:ext>
                </a:extLst>
              </a:tr>
              <a:tr h="271178"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Lochaber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3442386"/>
                  </a:ext>
                </a:extLst>
              </a:tr>
              <a:tr h="360177"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Badenoch and Strathspey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291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9678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 txBox="1">
            <a:spLocks/>
          </p:cNvSpPr>
          <p:nvPr/>
        </p:nvSpPr>
        <p:spPr>
          <a:xfrm>
            <a:off x="1259633" y="4782183"/>
            <a:ext cx="1152525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>
                <a:solidFill>
                  <a:schemeClr val="bg1"/>
                </a:solidFill>
                <a:latin typeface="+mn-lt"/>
              </a:rPr>
              <a:t>08/02/2023</a:t>
            </a: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179513" y="4782183"/>
            <a:ext cx="976313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A92BC5CA-BACA-415D-9342-6503C5256E7A}" type="slidenum">
              <a:rPr lang="en-GB" sz="1200" smtClean="0">
                <a:solidFill>
                  <a:schemeClr val="bg1"/>
                </a:solidFill>
                <a:latin typeface="+mn-lt"/>
              </a:rPr>
              <a:pPr>
                <a:defRPr/>
              </a:pPr>
              <a:t>4</a:t>
            </a:fld>
            <a:endParaRPr lang="en-GB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2AF514-9A04-8CDC-F8FF-5F5B481C7322}"/>
              </a:ext>
            </a:extLst>
          </p:cNvPr>
          <p:cNvSpPr txBox="1"/>
          <p:nvPr/>
        </p:nvSpPr>
        <p:spPr>
          <a:xfrm>
            <a:off x="403225" y="1162050"/>
            <a:ext cx="599626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Producing 1,240% of electricity consumption from large onshore wind, ~0.5GW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Additional offshore wind resource: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~1.5GW operational,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~0.8GW under construction or in planning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6.5GW </a:t>
            </a:r>
            <a:r>
              <a:rPr lang="en-GB" sz="1400" dirty="0" err="1"/>
              <a:t>ScotWind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World’s largest tidal stream array: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6MW operating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28MW with </a:t>
            </a:r>
            <a:r>
              <a:rPr lang="en-GB" sz="1400" dirty="0" err="1"/>
              <a:t>CfD</a:t>
            </a:r>
            <a:endParaRPr lang="en-GB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52MW consented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312MW in planning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Green hydrogen production in planning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B40CC-B0F6-FD8E-871D-8885F67169EE}"/>
              </a:ext>
            </a:extLst>
          </p:cNvPr>
          <p:cNvSpPr txBox="1"/>
          <p:nvPr/>
        </p:nvSpPr>
        <p:spPr>
          <a:xfrm>
            <a:off x="403225" y="381000"/>
            <a:ext cx="843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Focus North – Energy rich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3C4990-7D04-DE61-EB3A-272219D8D720}"/>
              </a:ext>
            </a:extLst>
          </p:cNvPr>
          <p:cNvSpPr txBox="1"/>
          <p:nvPr/>
        </p:nvSpPr>
        <p:spPr>
          <a:xfrm>
            <a:off x="8342587" y="3834426"/>
            <a:ext cx="11525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BOWL</a:t>
            </a:r>
          </a:p>
        </p:txBody>
      </p:sp>
      <p:pic>
        <p:nvPicPr>
          <p:cNvPr id="6" name="Picture 5" descr="Wind turbines against blue sky">
            <a:extLst>
              <a:ext uri="{FF2B5EF4-FFF2-40B4-BE49-F238E27FC236}">
                <a16:creationId xmlns:a16="http://schemas.microsoft.com/office/drawing/2014/main" id="{946C6936-3A8C-8765-CFE9-4783662A44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433" y="1564430"/>
            <a:ext cx="3500767" cy="2377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4152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 txBox="1">
            <a:spLocks/>
          </p:cNvSpPr>
          <p:nvPr/>
        </p:nvSpPr>
        <p:spPr>
          <a:xfrm>
            <a:off x="1259633" y="4782183"/>
            <a:ext cx="1152525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>
                <a:solidFill>
                  <a:schemeClr val="bg1"/>
                </a:solidFill>
                <a:latin typeface="+mn-lt"/>
              </a:rPr>
              <a:t>08/02/2023</a:t>
            </a: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179513" y="4782183"/>
            <a:ext cx="976313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A92BC5CA-BACA-415D-9342-6503C5256E7A}" type="slidenum">
              <a:rPr lang="en-GB" sz="1200" smtClean="0">
                <a:solidFill>
                  <a:schemeClr val="bg1"/>
                </a:solidFill>
                <a:latin typeface="+mn-lt"/>
              </a:rPr>
              <a:pPr>
                <a:defRPr/>
              </a:pPr>
              <a:t>5</a:t>
            </a:fld>
            <a:endParaRPr lang="en-GB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2AF514-9A04-8CDC-F8FF-5F5B481C7322}"/>
              </a:ext>
            </a:extLst>
          </p:cNvPr>
          <p:cNvSpPr txBox="1"/>
          <p:nvPr/>
        </p:nvSpPr>
        <p:spPr>
          <a:xfrm>
            <a:off x="403225" y="1149350"/>
            <a:ext cx="466407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Carbon storage and sequestration: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400 million tonnes (2x total British woodland carbon)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Restoration – voluntary carbon offset market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‘Flow Country’ UNESCO World Heritage Site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NC500 - £23m GVA in 2018 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 latitude - space industry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B40CC-B0F6-FD8E-871D-8885F67169EE}"/>
              </a:ext>
            </a:extLst>
          </p:cNvPr>
          <p:cNvSpPr txBox="1"/>
          <p:nvPr/>
        </p:nvSpPr>
        <p:spPr>
          <a:xfrm>
            <a:off x="403225" y="381000"/>
            <a:ext cx="843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Focus North – Rich in natural capital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673F80-B58C-76C8-9B9E-1A724FC2BF34}"/>
              </a:ext>
            </a:extLst>
          </p:cNvPr>
          <p:cNvSpPr txBox="1"/>
          <p:nvPr/>
        </p:nvSpPr>
        <p:spPr>
          <a:xfrm>
            <a:off x="8209237" y="3401002"/>
            <a:ext cx="11525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NC500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40661A-2C86-E6A6-AB8C-96079E9646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76" y="1354136"/>
            <a:ext cx="3655424" cy="2435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617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 txBox="1">
            <a:spLocks/>
          </p:cNvSpPr>
          <p:nvPr/>
        </p:nvSpPr>
        <p:spPr>
          <a:xfrm>
            <a:off x="1259633" y="4782183"/>
            <a:ext cx="1152525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>
                <a:solidFill>
                  <a:schemeClr val="bg1"/>
                </a:solidFill>
                <a:latin typeface="+mn-lt"/>
              </a:rPr>
              <a:t>08/02/2023</a:t>
            </a: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179513" y="4782183"/>
            <a:ext cx="976313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A92BC5CA-BACA-415D-9342-6503C5256E7A}" type="slidenum">
              <a:rPr lang="en-GB" sz="1200" smtClean="0">
                <a:solidFill>
                  <a:schemeClr val="bg1"/>
                </a:solidFill>
                <a:latin typeface="+mn-lt"/>
              </a:rPr>
              <a:pPr>
                <a:defRPr/>
              </a:pPr>
              <a:t>6</a:t>
            </a:fld>
            <a:endParaRPr lang="en-GB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2AF514-9A04-8CDC-F8FF-5F5B481C7322}"/>
              </a:ext>
            </a:extLst>
          </p:cNvPr>
          <p:cNvSpPr txBox="1"/>
          <p:nvPr/>
        </p:nvSpPr>
        <p:spPr>
          <a:xfrm>
            <a:off x="403225" y="1419564"/>
            <a:ext cx="46132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Highly skilled workforce – nuclear, renewables, oil and gas, engineering, energy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Infrastructure – ports, airport, railway, ferry links, college, university, research capacity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B40CC-B0F6-FD8E-871D-8885F67169EE}"/>
              </a:ext>
            </a:extLst>
          </p:cNvPr>
          <p:cNvSpPr txBox="1"/>
          <p:nvPr/>
        </p:nvSpPr>
        <p:spPr>
          <a:xfrm>
            <a:off x="403225" y="381000"/>
            <a:ext cx="843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Focus North – Rich in people and places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9A364E-A4C8-71F2-9833-3640E79F50DF}"/>
              </a:ext>
            </a:extLst>
          </p:cNvPr>
          <p:cNvSpPr txBox="1"/>
          <p:nvPr/>
        </p:nvSpPr>
        <p:spPr>
          <a:xfrm>
            <a:off x="7626350" y="3281612"/>
            <a:ext cx="13707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SCRABSTER HARBOUR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2DBD23-C6F5-C7CE-E374-55F8F14B2C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440" y="1315114"/>
            <a:ext cx="3360335" cy="2240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1602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 txBox="1">
            <a:spLocks/>
          </p:cNvSpPr>
          <p:nvPr/>
        </p:nvSpPr>
        <p:spPr>
          <a:xfrm>
            <a:off x="1259633" y="4782183"/>
            <a:ext cx="1152525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>
                <a:solidFill>
                  <a:schemeClr val="bg1"/>
                </a:solidFill>
                <a:latin typeface="+mn-lt"/>
              </a:rPr>
              <a:t>08/02/2023</a:t>
            </a:r>
          </a:p>
          <a:p>
            <a:pPr>
              <a:defRPr/>
            </a:pPr>
            <a:endParaRPr lang="en-GB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179513" y="4782183"/>
            <a:ext cx="976313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A92BC5CA-BACA-415D-9342-6503C5256E7A}" type="slidenum">
              <a:rPr lang="en-GB" sz="1200" smtClean="0">
                <a:solidFill>
                  <a:schemeClr val="bg1"/>
                </a:solidFill>
                <a:latin typeface="+mn-lt"/>
              </a:rPr>
              <a:pPr>
                <a:defRPr/>
              </a:pPr>
              <a:t>7</a:t>
            </a:fld>
            <a:endParaRPr lang="en-GB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2AF514-9A04-8CDC-F8FF-5F5B481C7322}"/>
              </a:ext>
            </a:extLst>
          </p:cNvPr>
          <p:cNvSpPr txBox="1"/>
          <p:nvPr/>
        </p:nvSpPr>
        <p:spPr>
          <a:xfrm>
            <a:off x="403225" y="1162050"/>
            <a:ext cx="44862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/>
              <a:t>“By the site’s interim end state, DSRL will have prepared and supported its workforce to transition into </a:t>
            </a:r>
            <a:r>
              <a:rPr lang="en-GB" b="1" i="1" dirty="0"/>
              <a:t>sustainable</a:t>
            </a:r>
            <a:r>
              <a:rPr lang="en-GB" i="1" dirty="0"/>
              <a:t> alternative employment.”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Contribute to maintaining and developing skills in the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Contribute to the economic and social infrastructure of the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Support the diversification of local economies into other sectors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B40CC-B0F6-FD8E-871D-8885F67169EE}"/>
              </a:ext>
            </a:extLst>
          </p:cNvPr>
          <p:cNvSpPr txBox="1"/>
          <p:nvPr/>
        </p:nvSpPr>
        <p:spPr>
          <a:xfrm>
            <a:off x="403225" y="381000"/>
            <a:ext cx="843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What About Dounreay?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A61C64-7A53-E9D0-66E5-7D1C9B4E6C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9" r="12348"/>
          <a:stretch/>
        </p:blipFill>
        <p:spPr>
          <a:xfrm>
            <a:off x="5043881" y="1269384"/>
            <a:ext cx="3938052" cy="2604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3390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 txBox="1">
            <a:spLocks/>
          </p:cNvSpPr>
          <p:nvPr/>
        </p:nvSpPr>
        <p:spPr>
          <a:xfrm>
            <a:off x="1259633" y="4782183"/>
            <a:ext cx="1152525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>
                <a:solidFill>
                  <a:schemeClr val="bg1"/>
                </a:solidFill>
                <a:latin typeface="+mn-lt"/>
              </a:rPr>
              <a:t>08/02/2023</a:t>
            </a:r>
          </a:p>
          <a:p>
            <a:pPr>
              <a:defRPr/>
            </a:pPr>
            <a:endParaRPr lang="en-GB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179513" y="4782183"/>
            <a:ext cx="976313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A92BC5CA-BACA-415D-9342-6503C5256E7A}" type="slidenum">
              <a:rPr lang="en-GB" sz="1200" smtClean="0">
                <a:solidFill>
                  <a:schemeClr val="bg1"/>
                </a:solidFill>
                <a:latin typeface="+mn-lt"/>
              </a:rPr>
              <a:pPr>
                <a:defRPr/>
              </a:pPr>
              <a:t>8</a:t>
            </a:fld>
            <a:endParaRPr lang="en-GB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2AF514-9A04-8CDC-F8FF-5F5B481C7322}"/>
              </a:ext>
            </a:extLst>
          </p:cNvPr>
          <p:cNvSpPr txBox="1"/>
          <p:nvPr/>
        </p:nvSpPr>
        <p:spPr>
          <a:xfrm>
            <a:off x="403225" y="1162050"/>
            <a:ext cx="47529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Dounreay socio economic budget: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Focus North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CCoC</a:t>
            </a:r>
            <a:r>
              <a:rPr lang="en-GB" sz="1600" dirty="0"/>
              <a:t> projects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PSO officer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Venture North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North Coast Visitor Centre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Caithness Transport Forum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STEM activity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And more…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Caithness and North Sutherland Fund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Dounreay Communities Fund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B40CC-B0F6-FD8E-871D-8885F67169EE}"/>
              </a:ext>
            </a:extLst>
          </p:cNvPr>
          <p:cNvSpPr txBox="1"/>
          <p:nvPr/>
        </p:nvSpPr>
        <p:spPr>
          <a:xfrm>
            <a:off x="403225" y="381000"/>
            <a:ext cx="843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Dounreay socio economic activity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BE6087-8EC3-043D-CBDE-9C8CFE01C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681" y="1219199"/>
            <a:ext cx="3851330" cy="2568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5096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 txBox="1">
            <a:spLocks/>
          </p:cNvSpPr>
          <p:nvPr/>
        </p:nvSpPr>
        <p:spPr>
          <a:xfrm>
            <a:off x="1259633" y="4782183"/>
            <a:ext cx="1152525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>
                <a:solidFill>
                  <a:schemeClr val="bg1"/>
                </a:solidFill>
                <a:latin typeface="+mn-lt"/>
              </a:rPr>
              <a:t>08/02/2023</a:t>
            </a:r>
          </a:p>
          <a:p>
            <a:pPr>
              <a:defRPr/>
            </a:pPr>
            <a:endParaRPr lang="en-GB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179513" y="4782183"/>
            <a:ext cx="976313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A92BC5CA-BACA-415D-9342-6503C5256E7A}" type="slidenum">
              <a:rPr lang="en-GB" sz="1200" smtClean="0">
                <a:solidFill>
                  <a:schemeClr val="bg1"/>
                </a:solidFill>
                <a:latin typeface="+mn-lt"/>
              </a:rPr>
              <a:pPr>
                <a:defRPr/>
              </a:pPr>
              <a:t>9</a:t>
            </a:fld>
            <a:endParaRPr lang="en-GB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2AF514-9A04-8CDC-F8FF-5F5B481C7322}"/>
              </a:ext>
            </a:extLst>
          </p:cNvPr>
          <p:cNvSpPr txBox="1"/>
          <p:nvPr/>
        </p:nvSpPr>
        <p:spPr>
          <a:xfrm>
            <a:off x="403225" y="1170516"/>
            <a:ext cx="416877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North Highland Regeneration Fund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£2.5m loans for start-ups and business 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Caithness Business Fund – </a:t>
            </a:r>
          </a:p>
          <a:p>
            <a:r>
              <a:rPr lang="en-GB" dirty="0"/>
              <a:t>    COVID-19 recovery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Nucleus, the Nuclear and Caithness Archives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£21m investment from NDA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Scrabster</a:t>
            </a:r>
            <a:r>
              <a:rPr lang="en-GB" dirty="0"/>
              <a:t> harbour upgrades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£5m funding for St Ola Pier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B40CC-B0F6-FD8E-871D-8885F67169EE}"/>
              </a:ext>
            </a:extLst>
          </p:cNvPr>
          <p:cNvSpPr txBox="1"/>
          <p:nvPr/>
        </p:nvSpPr>
        <p:spPr>
          <a:xfrm>
            <a:off x="403225" y="381000"/>
            <a:ext cx="843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NDA socio economic impact in C&amp;S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0592F8-94E0-6220-283D-DD5B371E28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768" y="1287723"/>
            <a:ext cx="3574007" cy="2382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8566351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wide.pptx  -  Read-Only" id="{CEA6543C-5592-4BCE-8846-4526389CE8B2}" vid="{9B84EE09-D424-44CE-8393-BDB891734B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wide</Template>
  <TotalTime>20466</TotalTime>
  <Words>728</Words>
  <Application>Microsoft Office PowerPoint</Application>
  <PresentationFormat>On-screen Show (16:9)</PresentationFormat>
  <Paragraphs>204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DSRL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Magnus Davidson</dc:creator>
  <dc:description>Mark Rouse Introduction</dc:description>
  <cp:lastModifiedBy>Catherine Souter</cp:lastModifiedBy>
  <cp:revision>4</cp:revision>
  <cp:lastPrinted>2013-03-27T09:04:54Z</cp:lastPrinted>
  <dcterms:created xsi:type="dcterms:W3CDTF">2023-01-18T11:38:15Z</dcterms:created>
  <dcterms:modified xsi:type="dcterms:W3CDTF">2023-02-09T09:58:22Z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caed468-ff32-43da-b1cb-5896dd3c8300_Enabled">
    <vt:lpwstr>true</vt:lpwstr>
  </property>
  <property fmtid="{D5CDD505-2E9C-101B-9397-08002B2CF9AE}" pid="3" name="MSIP_Label_6caed468-ff32-43da-b1cb-5896dd3c8300_SetDate">
    <vt:lpwstr>2021-08-24T07:20:44Z</vt:lpwstr>
  </property>
  <property fmtid="{D5CDD505-2E9C-101B-9397-08002B2CF9AE}" pid="4" name="MSIP_Label_6caed468-ff32-43da-b1cb-5896dd3c8300_Method">
    <vt:lpwstr>Privileged</vt:lpwstr>
  </property>
  <property fmtid="{D5CDD505-2E9C-101B-9397-08002B2CF9AE}" pid="5" name="MSIP_Label_6caed468-ff32-43da-b1cb-5896dd3c8300_Name">
    <vt:lpwstr>OFFICIAL</vt:lpwstr>
  </property>
  <property fmtid="{D5CDD505-2E9C-101B-9397-08002B2CF9AE}" pid="6" name="MSIP_Label_6caed468-ff32-43da-b1cb-5896dd3c8300_SiteId">
    <vt:lpwstr>567f648e-37f4-4490-a488-2a8c419baaba</vt:lpwstr>
  </property>
  <property fmtid="{D5CDD505-2E9C-101B-9397-08002B2CF9AE}" pid="7" name="MSIP_Label_6caed468-ff32-43da-b1cb-5896dd3c8300_ActionId">
    <vt:lpwstr>be2d07b7-660e-4a7b-a484-8d852e4d03e6</vt:lpwstr>
  </property>
  <property fmtid="{D5CDD505-2E9C-101B-9397-08002B2CF9AE}" pid="8" name="MSIP_Label_6caed468-ff32-43da-b1cb-5896dd3c8300_ContentBits">
    <vt:lpwstr>3</vt:lpwstr>
  </property>
  <property fmtid="{D5CDD505-2E9C-101B-9397-08002B2CF9AE}" pid="9" name="ClassificationContentMarkingFooterLocations">
    <vt:lpwstr>Dounreay_Template6:5\1_Office Theme:5</vt:lpwstr>
  </property>
  <property fmtid="{D5CDD505-2E9C-101B-9397-08002B2CF9AE}" pid="10" name="ClassificationContentMarkingFooterText">
    <vt:lpwstr>OFFICIAL</vt:lpwstr>
  </property>
  <property fmtid="{D5CDD505-2E9C-101B-9397-08002B2CF9AE}" pid="11" name="ClassificationContentMarkingHeaderLocations">
    <vt:lpwstr>Dounreay_Template6:4\1_Office Theme:4</vt:lpwstr>
  </property>
  <property fmtid="{D5CDD505-2E9C-101B-9397-08002B2CF9AE}" pid="12" name="ClassificationContentMarkingHeaderText">
    <vt:lpwstr>OFFICIAL</vt:lpwstr>
  </property>
</Properties>
</file>